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3" r:id="rId3"/>
    <p:sldId id="427" r:id="rId4"/>
    <p:sldId id="428" r:id="rId5"/>
    <p:sldId id="429" r:id="rId6"/>
    <p:sldId id="430" r:id="rId7"/>
    <p:sldId id="431" r:id="rId8"/>
    <p:sldId id="432" r:id="rId9"/>
    <p:sldId id="433" r:id="rId10"/>
    <p:sldId id="434" r:id="rId11"/>
    <p:sldId id="436" r:id="rId12"/>
    <p:sldId id="435" r:id="rId13"/>
    <p:sldId id="455" r:id="rId14"/>
    <p:sldId id="456" r:id="rId15"/>
    <p:sldId id="437" r:id="rId16"/>
    <p:sldId id="494" r:id="rId17"/>
    <p:sldId id="438" r:id="rId18"/>
    <p:sldId id="439" r:id="rId19"/>
    <p:sldId id="440" r:id="rId20"/>
    <p:sldId id="441" r:id="rId21"/>
    <p:sldId id="495" r:id="rId22"/>
    <p:sldId id="442" r:id="rId23"/>
    <p:sldId id="443" r:id="rId24"/>
    <p:sldId id="444" r:id="rId25"/>
    <p:sldId id="445" r:id="rId26"/>
    <p:sldId id="446" r:id="rId27"/>
    <p:sldId id="447" r:id="rId28"/>
    <p:sldId id="449" r:id="rId29"/>
    <p:sldId id="450" r:id="rId30"/>
    <p:sldId id="448" r:id="rId31"/>
    <p:sldId id="451" r:id="rId32"/>
    <p:sldId id="452" r:id="rId33"/>
    <p:sldId id="467" r:id="rId34"/>
    <p:sldId id="453" r:id="rId35"/>
    <p:sldId id="454" r:id="rId36"/>
    <p:sldId id="457" r:id="rId37"/>
    <p:sldId id="458" r:id="rId38"/>
    <p:sldId id="459" r:id="rId39"/>
    <p:sldId id="496" r:id="rId40"/>
    <p:sldId id="460" r:id="rId41"/>
    <p:sldId id="497" r:id="rId42"/>
    <p:sldId id="462" r:id="rId43"/>
    <p:sldId id="461" r:id="rId44"/>
    <p:sldId id="468" r:id="rId45"/>
    <p:sldId id="463" r:id="rId46"/>
    <p:sldId id="464" r:id="rId47"/>
    <p:sldId id="476" r:id="rId48"/>
    <p:sldId id="465" r:id="rId49"/>
    <p:sldId id="466" r:id="rId50"/>
    <p:sldId id="478" r:id="rId51"/>
    <p:sldId id="477" r:id="rId52"/>
    <p:sldId id="498" r:id="rId53"/>
    <p:sldId id="469" r:id="rId54"/>
    <p:sldId id="470" r:id="rId55"/>
    <p:sldId id="471" r:id="rId56"/>
    <p:sldId id="480" r:id="rId57"/>
    <p:sldId id="479" r:id="rId58"/>
    <p:sldId id="472" r:id="rId59"/>
    <p:sldId id="481" r:id="rId60"/>
    <p:sldId id="473" r:id="rId61"/>
    <p:sldId id="474" r:id="rId62"/>
    <p:sldId id="499" r:id="rId63"/>
    <p:sldId id="482" r:id="rId64"/>
    <p:sldId id="483" r:id="rId65"/>
    <p:sldId id="492" r:id="rId66"/>
    <p:sldId id="500" r:id="rId67"/>
    <p:sldId id="484" r:id="rId68"/>
    <p:sldId id="493" r:id="rId69"/>
    <p:sldId id="485" r:id="rId70"/>
    <p:sldId id="486" r:id="rId71"/>
    <p:sldId id="487" r:id="rId72"/>
    <p:sldId id="491" r:id="rId73"/>
  </p:sldIdLst>
  <p:sldSz cx="9144000" cy="6858000" type="screen4x3"/>
  <p:notesSz cx="6946900" cy="100838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99" autoAdjust="0"/>
    <p:restoredTop sz="88682" autoAdjust="0"/>
  </p:normalViewPr>
  <p:slideViewPr>
    <p:cSldViewPr>
      <p:cViewPr varScale="1">
        <p:scale>
          <a:sx n="79" d="100"/>
          <a:sy n="79" d="100"/>
        </p:scale>
        <p:origin x="-91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F5E0527F-DDDE-4615-9FEA-3205E1FB0BA6}" type="datetimeFigureOut">
              <a:rPr lang="en-US" smtClean="0"/>
              <a:pPr/>
              <a:t>12/6/2012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2977208A-B021-4413-954E-5DA1FC501B46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06/12/2012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755650"/>
            <a:ext cx="5041900" cy="3781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310" tIns="48655" rIns="97310" bIns="48655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690" y="4789805"/>
            <a:ext cx="5557520" cy="4537710"/>
          </a:xfrm>
          <a:prstGeom prst="rect">
            <a:avLst/>
          </a:prstGeom>
        </p:spPr>
        <p:txBody>
          <a:bodyPr vert="horz" lIns="97310" tIns="48655" rIns="97310" bIns="4865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levpwUrWk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youtube.com/watch?v=igb8mAJ6F5I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ICP example</a:t>
            </a:r>
            <a:r>
              <a:rPr lang="en-US" baseline="0" dirty="0" smtClean="0"/>
              <a:t> video: </a:t>
            </a:r>
            <a:r>
              <a:rPr lang="en-GB" dirty="0" smtClean="0">
                <a:hlinkClick r:id="rId3"/>
              </a:rPr>
              <a:t>http://www.youtube.com/watch?v=LlevpwUrWkE</a:t>
            </a:r>
            <a:endParaRPr lang="en-GB" dirty="0" smtClean="0"/>
          </a:p>
          <a:p>
            <a:r>
              <a:rPr lang="en-US" dirty="0" smtClean="0"/>
              <a:t>ICP “fail”: </a:t>
            </a:r>
            <a:r>
              <a:rPr lang="en-GB" dirty="0" smtClean="0">
                <a:hlinkClick r:id="rId4"/>
              </a:rPr>
              <a:t>http://www.youtube.com/watch?v=igb8mAJ6F5I</a:t>
            </a:r>
            <a:endParaRPr lang="en-GB" dirty="0" smtClean="0"/>
          </a:p>
          <a:p>
            <a:r>
              <a:rPr lang="en-GB" dirty="0" smtClean="0"/>
              <a:t>C:\users\brostow\ref\lectures\MachineVision_2010\in\ActiveShape_and_Appearance\siggraph99_BlanzVetter.mpg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06/12/2012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Computer vision: models, learning and inference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Chapter 17 </a:t>
            </a:r>
          </a:p>
          <a:p>
            <a:r>
              <a:rPr lang="en-CA" dirty="0" smtClean="0"/>
              <a:t>Models for shape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Snake likelihood (2)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111" t="48764" r="1963" b="2472"/>
          <a:stretch>
            <a:fillRect/>
          </a:stretch>
        </p:blipFill>
        <p:spPr bwMode="auto">
          <a:xfrm>
            <a:off x="179512" y="1412776"/>
            <a:ext cx="886288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5536" y="443711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Compute edges (here using Canny) and then compute distance image – this varies smoothly with distance from the image</a:t>
            </a:r>
            <a:endParaRPr lang="en-CA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5229200"/>
            <a:ext cx="5760640" cy="109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Prior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Encourages smoothness</a:t>
            </a:r>
          </a:p>
          <a:p>
            <a:endParaRPr lang="en-CA" dirty="0" smtClean="0"/>
          </a:p>
          <a:p>
            <a:endParaRPr lang="en-CA" dirty="0" smtClean="0"/>
          </a:p>
          <a:p>
            <a:pPr lvl="1"/>
            <a:r>
              <a:rPr lang="en-CA" dirty="0" smtClean="0"/>
              <a:t>Encourages equal spacing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Encourages low curvature	</a:t>
            </a:r>
          </a:p>
          <a:p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204864"/>
            <a:ext cx="7236296" cy="1055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072" y="3789040"/>
            <a:ext cx="7957392" cy="117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500702"/>
            <a:ext cx="7416824" cy="410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604448" y="4437112"/>
            <a:ext cx="53955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 bwMode="white">
          <a:xfrm>
            <a:off x="8072462" y="3783340"/>
            <a:ext cx="64294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Maximise posterior probability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No closed form solution </a:t>
            </a:r>
          </a:p>
          <a:p>
            <a:r>
              <a:rPr lang="en-CA" dirty="0" smtClean="0"/>
              <a:t>Must use non-linear optimisation method</a:t>
            </a:r>
          </a:p>
          <a:p>
            <a:r>
              <a:rPr lang="en-CA" dirty="0" smtClean="0"/>
              <a:t>Number of unknowns =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2N</a:t>
            </a:r>
            <a:endParaRPr lang="en-CA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2420888"/>
            <a:ext cx="8418635" cy="129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Snakes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426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5406315"/>
            <a:ext cx="7972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 smtClean="0"/>
              <a:t>Notice failure at nose – falls between points.  </a:t>
            </a:r>
          </a:p>
          <a:p>
            <a:pPr algn="ctr"/>
            <a:r>
              <a:rPr lang="en-CA" sz="2400" dirty="0" smtClean="0"/>
              <a:t>A better model would sample image between landmark points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sz="2800" dirty="0" smtClean="0"/>
              <a:t>Maximise posterior probability</a:t>
            </a:r>
          </a:p>
          <a:p>
            <a:endParaRPr lang="en-CA" sz="2800" dirty="0" smtClean="0"/>
          </a:p>
          <a:p>
            <a:endParaRPr lang="en-CA" sz="2800" dirty="0" smtClean="0"/>
          </a:p>
          <a:p>
            <a:endParaRPr lang="en-CA" sz="2800" dirty="0" smtClean="0"/>
          </a:p>
          <a:p>
            <a:r>
              <a:rPr lang="en-CA" sz="2800" dirty="0" smtClean="0"/>
              <a:t>Very slow.  Can potentially speed it up by changing spacing element of prior:</a:t>
            </a:r>
          </a:p>
          <a:p>
            <a:endParaRPr lang="en-CA" sz="2800" dirty="0" smtClean="0">
              <a:cs typeface="Times New Roman" pitchFamily="18" charset="0"/>
            </a:endParaRPr>
          </a:p>
          <a:p>
            <a:endParaRPr lang="en-CA" sz="2800" dirty="0" smtClean="0">
              <a:cs typeface="Times New Roman" pitchFamily="18" charset="0"/>
            </a:endParaRPr>
          </a:p>
          <a:p>
            <a:endParaRPr lang="en-CA" sz="2800" dirty="0" smtClean="0">
              <a:cs typeface="Times New Roman" pitchFamily="18" charset="0"/>
            </a:endParaRPr>
          </a:p>
          <a:p>
            <a:r>
              <a:rPr lang="en-CA" sz="2800" dirty="0" smtClean="0">
                <a:cs typeface="Times New Roman" pitchFamily="18" charset="0"/>
              </a:rPr>
              <a:t>Take advantage of limited connectivity of associated graphical model</a:t>
            </a:r>
            <a:endParaRPr lang="en-CA" sz="2800" dirty="0">
              <a:cs typeface="Times New Roman" pitchFamily="18" charset="0"/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88840"/>
            <a:ext cx="7776864" cy="1197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149080"/>
            <a:ext cx="7236296" cy="82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Relationships between models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496944" cy="489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Shape template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smtClean="0"/>
              <a:t>Shape based on landmark points</a:t>
            </a:r>
          </a:p>
          <a:p>
            <a:r>
              <a:rPr lang="en-CA" sz="2400" dirty="0" smtClean="0"/>
              <a:t>These points are assumed known</a:t>
            </a:r>
          </a:p>
          <a:p>
            <a:r>
              <a:rPr lang="en-CA" sz="2400" dirty="0" smtClean="0"/>
              <a:t>Mapped into the image by transformation</a:t>
            </a:r>
          </a:p>
          <a:p>
            <a:r>
              <a:rPr lang="en-CA" sz="2400" dirty="0" smtClean="0"/>
              <a:t>What is left is to find parameters of transformation</a:t>
            </a:r>
          </a:p>
          <a:p>
            <a:r>
              <a:rPr lang="en-CA" sz="2400" dirty="0" smtClean="0"/>
              <a:t>Likelihood is based on distance transform: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No prior on parameters (but could have one)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789040"/>
            <a:ext cx="6408712" cy="90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t="11283"/>
          <a:stretch>
            <a:fillRect/>
          </a:stretch>
        </p:blipFill>
        <p:spPr bwMode="auto">
          <a:xfrm>
            <a:off x="5000628" y="1628800"/>
            <a:ext cx="2080922" cy="42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2492896"/>
            <a:ext cx="2082532" cy="51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 l="75667" r="7044" b="18297"/>
          <a:stretch>
            <a:fillRect/>
          </a:stretch>
        </p:blipFill>
        <p:spPr bwMode="auto">
          <a:xfrm>
            <a:off x="7236296" y="2924944"/>
            <a:ext cx="360040" cy="42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Shape template model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557137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 smtClean="0"/>
              <a:t>Use maximum likelihood approach </a:t>
            </a:r>
          </a:p>
          <a:p>
            <a:endParaRPr lang="en-CA" sz="2800" dirty="0" smtClean="0"/>
          </a:p>
          <a:p>
            <a:endParaRPr lang="en-CA" sz="2800" dirty="0" smtClean="0"/>
          </a:p>
          <a:p>
            <a:pPr>
              <a:buNone/>
            </a:pPr>
            <a:endParaRPr lang="en-CA" sz="2800" dirty="0" smtClean="0"/>
          </a:p>
          <a:p>
            <a:r>
              <a:rPr lang="en-CA" sz="2800" dirty="0" smtClean="0"/>
              <a:t>No closed form solution </a:t>
            </a:r>
          </a:p>
          <a:p>
            <a:r>
              <a:rPr lang="en-CA" sz="2800" dirty="0" smtClean="0"/>
              <a:t>Must use non-linear optimization</a:t>
            </a:r>
          </a:p>
          <a:p>
            <a:r>
              <a:rPr lang="en-CA" sz="2800" dirty="0" smtClean="0"/>
              <a:t>Use chain rule to compute derivatives</a:t>
            </a:r>
            <a:endParaRPr lang="en-CA" sz="28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32856"/>
            <a:ext cx="7342882" cy="160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157192"/>
            <a:ext cx="4464496" cy="97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3152" y="6066235"/>
            <a:ext cx="2665312" cy="30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Alternative: Iterative </a:t>
            </a:r>
            <a:r>
              <a:rPr lang="en-CA" dirty="0" smtClean="0"/>
              <a:t>closest points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4824536" cy="464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148064" y="1700808"/>
            <a:ext cx="38164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Find nearest edge point to each landmark point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Compute transformation in closed form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Repeat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Statistical shape models 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Also called</a:t>
            </a:r>
          </a:p>
          <a:p>
            <a:pPr lvl="1"/>
            <a:r>
              <a:rPr lang="en-CA" dirty="0" smtClean="0"/>
              <a:t>Point distribution models</a:t>
            </a:r>
          </a:p>
          <a:p>
            <a:pPr lvl="1"/>
            <a:r>
              <a:rPr lang="en-CA" dirty="0" smtClean="0"/>
              <a:t>Active shape models (as they adapt to the image)</a:t>
            </a:r>
          </a:p>
          <a:p>
            <a:r>
              <a:rPr lang="en-CA" dirty="0" smtClean="0"/>
              <a:t>Likelihood:</a:t>
            </a:r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Prior: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304" y="3684744"/>
            <a:ext cx="6726088" cy="103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517232"/>
            <a:ext cx="4695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Usually, we are given the examples after they have been transformed</a:t>
            </a:r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Before we can learn the normal distribution, we must compute the inverse transformation</a:t>
            </a:r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Procedure is called generalized </a:t>
            </a:r>
            <a:r>
              <a:rPr lang="en-CA" dirty="0" err="1" smtClean="0"/>
              <a:t>Procrustes</a:t>
            </a:r>
            <a:r>
              <a:rPr lang="en-CA" dirty="0" smtClean="0"/>
              <a:t> analysis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348880"/>
            <a:ext cx="4799530" cy="823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6662" y="4221088"/>
            <a:ext cx="4913610" cy="692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Generalized </a:t>
            </a:r>
            <a:r>
              <a:rPr lang="en-CA" dirty="0" err="1" smtClean="0"/>
              <a:t>Procrustes</a:t>
            </a:r>
            <a:r>
              <a:rPr lang="en-CA" dirty="0" smtClean="0"/>
              <a:t> analysis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84976" cy="2992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9552" y="4509120"/>
            <a:ext cx="206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Training data</a:t>
            </a:r>
            <a:endParaRPr lang="en-CA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251146" y="4509120"/>
            <a:ext cx="2689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Before alignment</a:t>
            </a:r>
            <a:endParaRPr lang="en-CA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8184" y="4509120"/>
            <a:ext cx="2466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After alignment</a:t>
            </a:r>
            <a:endParaRPr lang="en-C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Generalized </a:t>
            </a:r>
            <a:r>
              <a:rPr lang="en-CA" dirty="0" err="1" smtClean="0"/>
              <a:t>Procrustes</a:t>
            </a:r>
            <a:r>
              <a:rPr lang="en-CA" dirty="0" smtClean="0"/>
              <a:t> analysis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401080" cy="48965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dirty="0" smtClean="0"/>
              <a:t>Alternately</a:t>
            </a:r>
          </a:p>
          <a:p>
            <a:pPr lvl="1"/>
            <a:r>
              <a:rPr lang="en-CA" dirty="0" smtClean="0"/>
              <a:t>Update all transformations to map landmark points to current mean</a:t>
            </a:r>
          </a:p>
          <a:p>
            <a:pPr lvl="1"/>
            <a:endParaRPr lang="en-CA" dirty="0" smtClean="0"/>
          </a:p>
          <a:p>
            <a:pPr lvl="1">
              <a:buNone/>
            </a:pPr>
            <a:endParaRPr lang="en-CA" dirty="0" smtClean="0"/>
          </a:p>
          <a:p>
            <a:pPr lvl="1"/>
            <a:r>
              <a:rPr lang="en-CA" dirty="0" smtClean="0"/>
              <a:t>Update mean to be average of transformed values,</a:t>
            </a:r>
          </a:p>
          <a:p>
            <a:pPr lvl="1"/>
            <a:endParaRPr lang="en-CA" dirty="0" smtClean="0"/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Then learn mean and variance parameters.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70516"/>
            <a:ext cx="6192688" cy="113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221088"/>
            <a:ext cx="6264696" cy="118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Map inference: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No closed form solution </a:t>
            </a:r>
          </a:p>
          <a:p>
            <a:r>
              <a:rPr lang="en-CA" dirty="0" smtClean="0"/>
              <a:t>Use non-linear optimisation</a:t>
            </a:r>
          </a:p>
          <a:p>
            <a:r>
              <a:rPr lang="en-CA" dirty="0" smtClean="0"/>
              <a:t>Or use ICP approach</a:t>
            </a:r>
          </a:p>
          <a:p>
            <a:r>
              <a:rPr lang="en-CA" dirty="0" smtClean="0"/>
              <a:t>However, many parameters, and not clear they are all needed</a:t>
            </a:r>
          </a:p>
          <a:p>
            <a:r>
              <a:rPr lang="en-CA" dirty="0" smtClean="0"/>
              <a:t>more efficient to use subspace model  </a:t>
            </a:r>
          </a:p>
          <a:p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04864"/>
            <a:ext cx="7992888" cy="98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Face model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8568952" cy="263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75656" y="4365104"/>
            <a:ext cx="6606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Three samples from learned model for faces</a:t>
            </a:r>
            <a:endParaRPr lang="en-C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Subspace shape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Generate data from model:</a:t>
            </a:r>
          </a:p>
          <a:p>
            <a:endParaRPr lang="en-CA" dirty="0" smtClean="0"/>
          </a:p>
          <a:p>
            <a:pPr lvl="1"/>
            <a:r>
              <a:rPr lang="en-CA" dirty="0" smtClean="0"/>
              <a:t>     is the mean shape</a:t>
            </a:r>
          </a:p>
          <a:p>
            <a:pPr lvl="1"/>
            <a:r>
              <a:rPr lang="en-CA" dirty="0" smtClean="0"/>
              <a:t> the matrix                                             contains K basis functions in it columns</a:t>
            </a:r>
          </a:p>
          <a:p>
            <a:pPr lvl="1"/>
            <a:r>
              <a:rPr lang="en-CA" dirty="0" smtClean="0"/>
              <a:t>      is normal noise with covariance</a:t>
            </a:r>
          </a:p>
          <a:p>
            <a:r>
              <a:rPr lang="en-CA" dirty="0" smtClean="0"/>
              <a:t>Can alternatively write </a:t>
            </a:r>
          </a:p>
          <a:p>
            <a:pPr lvl="1"/>
            <a:endParaRPr lang="en-CA" dirty="0" smtClean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132856"/>
            <a:ext cx="4324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5430" y="2852936"/>
            <a:ext cx="4762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3356992"/>
            <a:ext cx="3528392" cy="47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4258" y="4221088"/>
            <a:ext cx="648072" cy="47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3768" y="5229200"/>
            <a:ext cx="3960440" cy="108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6" cstate="print"/>
          <a:srcRect l="92961" t="39789" r="-1163" b="30369"/>
          <a:stretch>
            <a:fillRect/>
          </a:stretch>
        </p:blipFill>
        <p:spPr bwMode="auto">
          <a:xfrm>
            <a:off x="1331640" y="4293096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Approximating with subspace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4018353"/>
            <a:ext cx="4104456" cy="142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71600" y="1844824"/>
            <a:ext cx="222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 smtClean="0"/>
              <a:t>Subspace model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276872"/>
            <a:ext cx="4222416" cy="116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043608" y="3501008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Can approximate </a:t>
            </a:r>
            <a:r>
              <a:rPr lang="en-CA" sz="2400" dirty="0" smtClean="0"/>
              <a:t>a </a:t>
            </a:r>
            <a:r>
              <a:rPr lang="en-CA" sz="2400" dirty="0" smtClean="0"/>
              <a:t>vector w with a weighted sum of the basis functions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1600" y="5373216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Surprising how well this works even with a small number  of basis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Motivation: fitting shape model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539" y="1600200"/>
            <a:ext cx="752092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6021288"/>
            <a:ext cx="3191765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Subspace shape model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560840" cy="510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Probabilistic PCA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1340768"/>
            <a:ext cx="4324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806429"/>
            <a:ext cx="6910536" cy="62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671502"/>
            <a:ext cx="3312368" cy="54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83568" y="1412776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Generative </a:t>
            </a:r>
            <a:r>
              <a:rPr lang="en-CA" sz="2400" dirty="0" err="1" smtClean="0"/>
              <a:t>eq</a:t>
            </a:r>
            <a:r>
              <a:rPr lang="en-CA" sz="2400" dirty="0" smtClean="0"/>
              <a:t>: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2302373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Probabilistic version: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3717032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Add prior: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9712" y="4365104"/>
            <a:ext cx="6978776" cy="204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83568" y="4551511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Density: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PPCA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1412404"/>
            <a:ext cx="108012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619672" y="1844824"/>
            <a:ext cx="3114302" cy="432048"/>
            <a:chOff x="971600" y="4293096"/>
            <a:chExt cx="4986511" cy="619125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1600" y="4293096"/>
              <a:ext cx="1143000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5736" y="4293096"/>
              <a:ext cx="37623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2276872"/>
            <a:ext cx="1796231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808" y="4005064"/>
            <a:ext cx="2664296" cy="49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5776" y="4653136"/>
            <a:ext cx="4032448" cy="165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79712" y="3284984"/>
            <a:ext cx="4967536" cy="36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83568" y="1412776"/>
            <a:ext cx="756084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Learn parameters             and        from data                  ,</a:t>
            </a:r>
          </a:p>
          <a:p>
            <a:r>
              <a:rPr lang="en-CA" sz="2400" dirty="0" smtClean="0"/>
              <a:t>where                                                .</a:t>
            </a:r>
          </a:p>
          <a:p>
            <a:endParaRPr lang="en-CA" sz="2400" dirty="0" smtClean="0"/>
          </a:p>
          <a:p>
            <a:r>
              <a:rPr lang="en-CA" sz="2400" dirty="0" smtClean="0"/>
              <a:t>Learn mean:</a:t>
            </a:r>
          </a:p>
          <a:p>
            <a:endParaRPr lang="en-CA" sz="2400" dirty="0" smtClean="0"/>
          </a:p>
          <a:p>
            <a:r>
              <a:rPr lang="en-CA" sz="2400" dirty="0" smtClean="0"/>
              <a:t>Then set                                                                              and compute </a:t>
            </a:r>
            <a:r>
              <a:rPr lang="en-CA" sz="2400" dirty="0" err="1" smtClean="0"/>
              <a:t>eigen</a:t>
            </a:r>
            <a:r>
              <a:rPr lang="en-CA" sz="2400" dirty="0" smtClean="0"/>
              <a:t>-decomposition</a:t>
            </a:r>
          </a:p>
          <a:p>
            <a:endParaRPr lang="en-CA" sz="2400" dirty="0" smtClean="0"/>
          </a:p>
          <a:p>
            <a:endParaRPr lang="en-CA" sz="1100" dirty="0" smtClean="0"/>
          </a:p>
          <a:p>
            <a:r>
              <a:rPr lang="en-CA" sz="2400" dirty="0" smtClean="0"/>
              <a:t>Choose parameters</a:t>
            </a:r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1454208"/>
            <a:ext cx="785216" cy="41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55976" y="1412776"/>
            <a:ext cx="377611" cy="42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Properties of basis functions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074673"/>
            <a:ext cx="2664296" cy="49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3207" y="3068960"/>
            <a:ext cx="386497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83568" y="1412776"/>
            <a:ext cx="7560840" cy="505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Learning of parameters based on </a:t>
            </a:r>
            <a:r>
              <a:rPr lang="en-CA" sz="2400" dirty="0" err="1" smtClean="0"/>
              <a:t>eigen</a:t>
            </a:r>
            <a:r>
              <a:rPr lang="en-CA" sz="2400" dirty="0" smtClean="0"/>
              <a:t>-decomposition: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1050" dirty="0" smtClean="0"/>
          </a:p>
          <a:p>
            <a:r>
              <a:rPr lang="en-CA" sz="2400" dirty="0" smtClean="0"/>
              <a:t>Parameters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Notice that: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Basis functions in      are orthogonal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Basis functions in      are ordered </a:t>
            </a:r>
          </a:p>
          <a:p>
            <a:pPr marL="914400" lvl="1" indent="-457200"/>
            <a:r>
              <a:rPr lang="en-CA" sz="2400" dirty="0" smtClean="0"/>
              <a:t>	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 r="15267"/>
          <a:stretch>
            <a:fillRect/>
          </a:stretch>
        </p:blipFill>
        <p:spPr bwMode="auto">
          <a:xfrm>
            <a:off x="3876864" y="5272732"/>
            <a:ext cx="289828" cy="46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 r="15267"/>
          <a:stretch>
            <a:fillRect/>
          </a:stretch>
        </p:blipFill>
        <p:spPr bwMode="auto">
          <a:xfrm>
            <a:off x="3869184" y="5632276"/>
            <a:ext cx="289828" cy="46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Learned hand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121147" cy="507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Learned spine model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16717"/>
            <a:ext cx="8582369" cy="3473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5118283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Mean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5118283"/>
            <a:ext cx="3240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Manipulating first principal component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580111" y="5118283"/>
            <a:ext cx="3240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Manipulating second principal component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67580"/>
            <a:ext cx="8424936" cy="75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eft Brace 11"/>
          <p:cNvSpPr/>
          <p:nvPr/>
        </p:nvSpPr>
        <p:spPr>
          <a:xfrm rot="16200000">
            <a:off x="4499992" y="1835533"/>
            <a:ext cx="432048" cy="27363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Left Brace 12"/>
          <p:cNvSpPr/>
          <p:nvPr/>
        </p:nvSpPr>
        <p:spPr>
          <a:xfrm rot="16200000">
            <a:off x="7830108" y="2573360"/>
            <a:ext cx="432048" cy="12606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4139952" y="3410416"/>
            <a:ext cx="109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likelihood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7746902" y="341970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prior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395536" y="1484784"/>
            <a:ext cx="3287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To fit model to an image:</a:t>
            </a:r>
            <a:endParaRPr lang="en-CA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67544" y="3856980"/>
            <a:ext cx="60778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ICP Approach:</a:t>
            </a:r>
          </a:p>
          <a:p>
            <a:endParaRPr lang="en-CA" sz="16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Find closest points to current prediction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Update weightings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Find closest points to current prediction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Update transformation parameters </a:t>
            </a:r>
            <a:r>
              <a:rPr lang="en-CA" sz="2400" b="1" dirty="0" smtClean="0">
                <a:latin typeface="Symbol" pitchFamily="18" charset="2"/>
              </a:rPr>
              <a:t>y</a:t>
            </a:r>
            <a:endParaRPr lang="en-CA" sz="2400" b="1" dirty="0">
              <a:latin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661" y="1844824"/>
            <a:ext cx="781979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1412776"/>
            <a:ext cx="796371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CA" sz="2400" dirty="0" smtClean="0"/>
              <a:t>1. Update weightings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457200" indent="-457200"/>
            <a:endParaRPr lang="en-CA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CA" sz="2400" dirty="0" smtClean="0"/>
              <a:t>If transformation parameters can be represented as a matrix</a:t>
            </a:r>
            <a:r>
              <a:rPr lang="en-CA" sz="2400" b="1" dirty="0" smtClean="0"/>
              <a:t>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marL="457200" indent="-457200"/>
            <a:endParaRPr lang="en-CA" sz="2400" dirty="0" smtClean="0"/>
          </a:p>
          <a:p>
            <a:pPr marL="457200" indent="-457200"/>
            <a:endParaRPr lang="en-CA" sz="2400" dirty="0" smtClean="0"/>
          </a:p>
          <a:p>
            <a:pPr marL="457200" indent="-457200"/>
            <a:endParaRPr lang="en-CA" sz="2400" dirty="0" smtClean="0"/>
          </a:p>
          <a:p>
            <a:pPr marL="457200" indent="-457200"/>
            <a:endParaRPr lang="en-CA" sz="2400" dirty="0" smtClean="0"/>
          </a:p>
          <a:p>
            <a:pPr marL="457200" indent="-457200"/>
            <a:r>
              <a:rPr lang="en-CA" sz="2400" dirty="0" smtClean="0"/>
              <a:t>2. Update transformation parameters </a:t>
            </a:r>
            <a:r>
              <a:rPr lang="en-CA" sz="2400" b="1" dirty="0" smtClean="0">
                <a:latin typeface="Symbol" pitchFamily="18" charset="2"/>
              </a:rPr>
              <a:t>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Using one of the closed form solutions  </a:t>
            </a:r>
            <a:endParaRPr lang="en-CA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221088"/>
            <a:ext cx="7344816" cy="11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Fitting model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9006191" cy="281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4941168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Much better to use statistical classifier instead of just distance from edges  </a:t>
            </a:r>
            <a:endParaRPr lang="en-CA" sz="2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4616828"/>
            <a:ext cx="2664296" cy="180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shape?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Kendall (1984) – Shape “is all the geometrical information that remains when location scale and rotational effects are filtered out from an object”</a:t>
            </a:r>
          </a:p>
          <a:p>
            <a:r>
              <a:rPr lang="en-CA" dirty="0" smtClean="0"/>
              <a:t>In other words, it is whatever is invariant to a similarity </a:t>
            </a:r>
            <a:r>
              <a:rPr lang="en-CA" dirty="0" smtClean="0"/>
              <a:t>transformation (in this case)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3D shape models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756" y="1443236"/>
            <a:ext cx="8910074" cy="447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2479" y="5949280"/>
            <a:ext cx="2742009" cy="324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Statistical models for shape and appearance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9" y="1484784"/>
            <a:ext cx="6840760" cy="472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8667" y="6165304"/>
            <a:ext cx="3191765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Statistical models for shape and appearance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8532440" cy="162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357301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1.   We draw a hidden variable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z="2400" dirty="0" smtClean="0"/>
              <a:t> from a prior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Statistical models for shape and appearance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8532440" cy="162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3573016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A" sz="2400" dirty="0" smtClean="0"/>
              <a:t>We draw a hidden variable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z="2400" dirty="0" smtClean="0"/>
              <a:t> from a prior</a:t>
            </a:r>
          </a:p>
          <a:p>
            <a:pPr marL="457200" indent="-457200">
              <a:buAutoNum type="arabicPeriod"/>
            </a:pPr>
            <a:r>
              <a:rPr lang="en-CA" sz="2400" dirty="0" smtClean="0"/>
              <a:t>We draw landmark points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 smtClean="0"/>
              <a:t> from a subspace model</a:t>
            </a:r>
          </a:p>
          <a:p>
            <a:pPr marL="457200" indent="-457200">
              <a:buAutoNum type="arabicPeriod"/>
            </a:pPr>
            <a:r>
              <a:rPr lang="en-CA" sz="2400" dirty="0" smtClean="0"/>
              <a:t>We draw image intensities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x.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Generate image intensities in standard template shape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Transform the landmark points (parameters </a:t>
            </a:r>
            <a:r>
              <a:rPr lang="en-CA" sz="2400" b="1" dirty="0" smtClean="0">
                <a:latin typeface="Symbol" pitchFamily="18" charset="2"/>
              </a:rPr>
              <a:t>y</a:t>
            </a:r>
            <a:r>
              <a:rPr lang="en-CA" sz="2400" dirty="0" smtClean="0">
                <a:latin typeface="+mj-lt"/>
              </a:rPr>
              <a:t>)</a:t>
            </a:r>
            <a:r>
              <a:rPr lang="en-CA" sz="2400" dirty="0" smtClean="0"/>
              <a:t>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Transform the image to landmark points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Add noise</a:t>
            </a:r>
          </a:p>
          <a:p>
            <a:pPr marL="457200" indent="-457200"/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Shape and appearance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999" y="1205260"/>
            <a:ext cx="8871106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558924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Shape model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47864" y="5589240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Intensity model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00192" y="5478323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Shape and intensity</a:t>
            </a:r>
            <a:endParaRPr lang="en-CA" sz="24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6093296"/>
            <a:ext cx="2592288" cy="22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Warping images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187117"/>
            <a:ext cx="4968552" cy="502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64088" y="1412776"/>
            <a:ext cx="34563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Piecewise affine transformation</a:t>
            </a:r>
          </a:p>
          <a:p>
            <a:endParaRPr lang="en-CA" sz="2400" dirty="0" smtClean="0"/>
          </a:p>
          <a:p>
            <a:r>
              <a:rPr lang="en-CA" sz="2400" dirty="0" smtClean="0"/>
              <a:t>Triangulate image points using Delaunay triangulation.</a:t>
            </a:r>
          </a:p>
          <a:p>
            <a:endParaRPr lang="en-CA" sz="2400" dirty="0" smtClean="0"/>
          </a:p>
          <a:p>
            <a:r>
              <a:rPr lang="en-CA" sz="2400" dirty="0" smtClean="0"/>
              <a:t>Image in each triangle is warped by an affine transformation. </a:t>
            </a:r>
          </a:p>
          <a:p>
            <a:endParaRPr lang="en-CA" sz="2400" dirty="0" smtClean="0"/>
          </a:p>
          <a:p>
            <a:endParaRPr lang="en-CA" sz="24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6237312"/>
            <a:ext cx="2592288" cy="22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3429000"/>
            <a:ext cx="3456384" cy="4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268760"/>
            <a:ext cx="8532440" cy="162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2996952"/>
            <a:ext cx="8424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Goal is to learn parameters :</a:t>
            </a:r>
          </a:p>
          <a:p>
            <a:endParaRPr lang="en-CA" sz="2400" dirty="0" smtClean="0"/>
          </a:p>
          <a:p>
            <a:r>
              <a:rPr lang="en-CA" sz="2400" dirty="0" smtClean="0"/>
              <a:t>Problem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We are given the transformed landmark points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We are given the warped and transformed images</a:t>
            </a:r>
          </a:p>
          <a:p>
            <a:pPr marL="914400" lvl="1" indent="-457200"/>
            <a:endParaRPr lang="en-CA" sz="2400" dirty="0" smtClean="0"/>
          </a:p>
          <a:p>
            <a:pPr marL="457200" indent="-457200"/>
            <a:r>
              <a:rPr lang="en-CA" sz="2400" dirty="0" smtClean="0"/>
              <a:t>Solution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Use </a:t>
            </a:r>
            <a:r>
              <a:rPr lang="en-CA" sz="2400" dirty="0" err="1" smtClean="0"/>
              <a:t>Procrustes</a:t>
            </a:r>
            <a:r>
              <a:rPr lang="en-CA" sz="2400" dirty="0" smtClean="0"/>
              <a:t> analysis to un-transform landmark points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 smtClean="0"/>
              <a:t>Warp observed images to template shape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371307"/>
            <a:ext cx="6225505" cy="156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19064" y="1435203"/>
            <a:ext cx="774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Now have aligned landmark points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 smtClean="0"/>
              <a:t>, and aligned images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dirty="0" smtClean="0"/>
              <a:t>, we can learn the simpler model: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4005064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Can write generative equation as:</a:t>
            </a: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3925" y="4437112"/>
            <a:ext cx="4998130" cy="105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5733256"/>
            <a:ext cx="2664296" cy="389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83568" y="5661248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Has the form of a factor analyzer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848" y="1941617"/>
            <a:ext cx="8229600" cy="62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5351862"/>
            <a:ext cx="2304256" cy="38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498" y="3429000"/>
            <a:ext cx="856946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8117197" y="3487267"/>
            <a:ext cx="775283" cy="438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51520" y="1412776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Likelihood of observed intensities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520" y="2780928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To fit the model use maximum likelihood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4767535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This has the least squares 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Representing Shape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Algebraic </a:t>
            </a:r>
            <a:r>
              <a:rPr lang="en-CA" dirty="0" smtClean="0"/>
              <a:t>modeling</a:t>
            </a:r>
            <a:endParaRPr lang="en-CA" dirty="0" smtClean="0"/>
          </a:p>
          <a:p>
            <a:pPr lvl="1"/>
            <a:r>
              <a:rPr lang="en-CA" dirty="0" smtClean="0"/>
              <a:t>Line:</a:t>
            </a:r>
          </a:p>
          <a:p>
            <a:pPr lvl="1">
              <a:buNone/>
            </a:pPr>
            <a:endParaRPr lang="en-CA" dirty="0" smtClean="0"/>
          </a:p>
          <a:p>
            <a:pPr lvl="1"/>
            <a:r>
              <a:rPr lang="en-CA" dirty="0" smtClean="0"/>
              <a:t>Conic:</a:t>
            </a:r>
          </a:p>
          <a:p>
            <a:pPr lvl="1"/>
            <a:endParaRPr lang="en-CA" dirty="0" smtClean="0"/>
          </a:p>
          <a:p>
            <a:pPr lvl="1">
              <a:buNone/>
            </a:pPr>
            <a:endParaRPr lang="en-CA" dirty="0" smtClean="0"/>
          </a:p>
          <a:p>
            <a:pPr lvl="1"/>
            <a:r>
              <a:rPr lang="en-CA" dirty="0" smtClean="0"/>
              <a:t>More complex objects?  Not practical for spine.</a:t>
            </a:r>
          </a:p>
          <a:p>
            <a:pPr lvl="1">
              <a:buNone/>
            </a:pPr>
            <a:r>
              <a:rPr lang="en-CA" dirty="0" smtClean="0"/>
              <a:t> 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571744"/>
            <a:ext cx="2016224" cy="364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242538"/>
            <a:ext cx="4090206" cy="135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141118"/>
            <a:ext cx="2995417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485494"/>
            <a:ext cx="4320480" cy="80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3" y="5013176"/>
            <a:ext cx="1944216" cy="932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23528" y="1556792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This has the least squares form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536" y="2924944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Use Gauss-Newton method or similar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536" y="4407495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Where the </a:t>
            </a:r>
            <a:r>
              <a:rPr lang="en-CA" sz="2400" dirty="0" err="1" smtClean="0"/>
              <a:t>Jacobian</a:t>
            </a:r>
            <a:r>
              <a:rPr lang="en-CA" sz="2400" dirty="0" smtClean="0"/>
              <a:t>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 smtClean="0"/>
              <a:t> is a matrix with elements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Statistical models for shape and appearance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9" y="1484784"/>
            <a:ext cx="6696744" cy="4627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8667" y="6165304"/>
            <a:ext cx="3191765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Non-linear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The shape and appearance models that we have studied so far are based on the normal distribution</a:t>
            </a:r>
          </a:p>
          <a:p>
            <a:r>
              <a:rPr lang="en-CA" dirty="0" smtClean="0"/>
              <a:t>But more complex shapes might need more complex distributions</a:t>
            </a:r>
          </a:p>
          <a:p>
            <a:pPr lvl="1"/>
            <a:r>
              <a:rPr lang="en-CA" dirty="0" smtClean="0"/>
              <a:t>Could use mixture of PPCAs or similar</a:t>
            </a:r>
          </a:p>
          <a:p>
            <a:pPr lvl="1"/>
            <a:r>
              <a:rPr lang="en-CA" dirty="0" smtClean="0"/>
              <a:t>Or use a non-linear subspace model </a:t>
            </a:r>
          </a:p>
          <a:p>
            <a:r>
              <a:rPr lang="en-CA" dirty="0" smtClean="0"/>
              <a:t>We will investigate the Gaussian process latent variable model (GPLVM)</a:t>
            </a:r>
          </a:p>
          <a:p>
            <a:r>
              <a:rPr lang="en-CA" dirty="0" smtClean="0"/>
              <a:t>To understand the GPLVM, first think about PPCA in terms of regression.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PPCA as regression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CA" sz="2400" dirty="0" smtClean="0"/>
              <a:t>PPCA model:</a:t>
            </a:r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endParaRPr lang="en-CA" sz="2400" dirty="0" smtClean="0"/>
          </a:p>
          <a:p>
            <a:pPr marL="514350" indent="-514350"/>
            <a:r>
              <a:rPr lang="en-CA" sz="2400" dirty="0" smtClean="0"/>
              <a:t>First term in last equation looks like regression </a:t>
            </a:r>
          </a:p>
          <a:p>
            <a:pPr marL="514350" indent="-514350"/>
            <a:r>
              <a:rPr lang="en-CA" sz="2400" dirty="0" smtClean="0"/>
              <a:t>Predicts w for a given h</a:t>
            </a:r>
          </a:p>
          <a:p>
            <a:pPr marL="514350" indent="-514350"/>
            <a:r>
              <a:rPr lang="en-CA" sz="2400" dirty="0" smtClean="0"/>
              <a:t>Considering each dimension separately, get linear regression 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060848"/>
            <a:ext cx="7056784" cy="20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589240"/>
            <a:ext cx="6137498" cy="50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PPCA as regression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380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7544" y="5157192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Joint probability distribution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131840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Regress 1</a:t>
            </a:r>
            <a:r>
              <a:rPr lang="en-CA" sz="2400" baseline="30000" dirty="0" smtClean="0"/>
              <a:t>st</a:t>
            </a:r>
            <a:r>
              <a:rPr lang="en-CA" sz="2400" dirty="0" smtClean="0"/>
              <a:t> dimension against hidden variable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00192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Regress 2</a:t>
            </a:r>
            <a:r>
              <a:rPr lang="en-CA" sz="2400" baseline="30000" dirty="0" smtClean="0"/>
              <a:t>nd</a:t>
            </a:r>
            <a:r>
              <a:rPr lang="en-CA" sz="2400" dirty="0" smtClean="0"/>
              <a:t> dimension against hidden variable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Gaussian process latent variable model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Idea: replace the linear regression model with a non-linear regression model</a:t>
            </a:r>
          </a:p>
          <a:p>
            <a:r>
              <a:rPr lang="en-CA" dirty="0" smtClean="0"/>
              <a:t>As name suggests, use Gaussian process regression</a:t>
            </a:r>
            <a:endParaRPr lang="en-CA" dirty="0"/>
          </a:p>
          <a:p>
            <a:r>
              <a:rPr lang="en-CA" dirty="0" smtClean="0"/>
              <a:t>Implications</a:t>
            </a:r>
          </a:p>
          <a:p>
            <a:pPr lvl="1"/>
            <a:r>
              <a:rPr lang="en-CA" dirty="0" smtClean="0"/>
              <a:t>Can now marginalize over parameters </a:t>
            </a:r>
            <a:r>
              <a:rPr lang="en-CA" b="1" dirty="0" smtClean="0">
                <a:latin typeface="Symbol" pitchFamily="18" charset="2"/>
              </a:rPr>
              <a:t>m</a:t>
            </a:r>
            <a:r>
              <a:rPr lang="en-CA" dirty="0" smtClean="0"/>
              <a:t> and </a:t>
            </a:r>
            <a:r>
              <a:rPr lang="en-CA" b="1" dirty="0" smtClean="0">
                <a:latin typeface="Symbol" pitchFamily="18" charset="2"/>
              </a:rPr>
              <a:t>F</a:t>
            </a:r>
          </a:p>
          <a:p>
            <a:pPr lvl="1"/>
            <a:r>
              <a:rPr lang="en-CA" dirty="0" smtClean="0"/>
              <a:t>Can no longer marginalize over variable </a:t>
            </a:r>
            <a:r>
              <a:rPr lang="en-CA" b="1" dirty="0" smtClean="0"/>
              <a:t>h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GPLVM as regression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5157192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Joint probability distribution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131840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Regress 1</a:t>
            </a:r>
            <a:r>
              <a:rPr lang="en-CA" sz="2400" baseline="30000" dirty="0" smtClean="0"/>
              <a:t>st</a:t>
            </a:r>
            <a:r>
              <a:rPr lang="en-CA" sz="2400" dirty="0" smtClean="0"/>
              <a:t> dimension against hidden variable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00192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Regress 2</a:t>
            </a:r>
            <a:r>
              <a:rPr lang="en-CA" sz="2400" baseline="30000" dirty="0" smtClean="0"/>
              <a:t>nd</a:t>
            </a:r>
            <a:r>
              <a:rPr lang="en-CA" sz="2400" dirty="0" smtClean="0"/>
              <a:t> dimension against hidden variable</a:t>
            </a:r>
            <a:endParaRPr lang="en-CA" sz="24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268760"/>
            <a:ext cx="9051719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 learning the Gaussian process regression model , we optimized the marginal likelihood of the data with respect to the parameter </a:t>
            </a:r>
            <a:r>
              <a:rPr lang="en-CA" dirty="0" smtClean="0">
                <a:latin typeface="Symbol" pitchFamily="18" charset="2"/>
              </a:rPr>
              <a:t>s</a:t>
            </a:r>
            <a:r>
              <a:rPr lang="en-CA" baseline="30000" dirty="0" smtClean="0"/>
              <a:t>2</a:t>
            </a:r>
            <a:r>
              <a:rPr lang="en-CA" dirty="0" smtClean="0"/>
              <a:t>.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1" y="3284984"/>
            <a:ext cx="6149751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>
            <a:normAutofit/>
          </a:bodyPr>
          <a:lstStyle/>
          <a:p>
            <a:r>
              <a:rPr lang="en-CA" sz="2800" dirty="0" smtClean="0"/>
              <a:t>In learning the GPLVM, we still optimized the marginal likelihood of the data with respect to the parameter </a:t>
            </a:r>
            <a:r>
              <a:rPr lang="en-CA" sz="2800" dirty="0" smtClean="0">
                <a:latin typeface="Symbol" pitchFamily="18" charset="2"/>
              </a:rPr>
              <a:t>s</a:t>
            </a:r>
            <a:r>
              <a:rPr lang="en-CA" sz="2800" baseline="30000" dirty="0" smtClean="0"/>
              <a:t>2</a:t>
            </a:r>
            <a:r>
              <a:rPr lang="en-CA" sz="2800" dirty="0" smtClean="0"/>
              <a:t>, but must also find the values of the hidden variables that we regress against .</a:t>
            </a:r>
          </a:p>
          <a:p>
            <a:pPr>
              <a:buNone/>
            </a:pPr>
            <a:endParaRPr lang="en-CA" sz="2800" dirty="0" smtClean="0"/>
          </a:p>
          <a:p>
            <a:endParaRPr lang="en-CA" sz="2800" dirty="0" smtClean="0"/>
          </a:p>
          <a:p>
            <a:endParaRPr lang="en-CA" sz="2800" dirty="0" smtClean="0"/>
          </a:p>
          <a:p>
            <a:endParaRPr lang="en-CA" sz="2800" dirty="0" smtClean="0"/>
          </a:p>
          <a:p>
            <a:endParaRPr lang="en-CA" sz="2800" dirty="0" smtClean="0"/>
          </a:p>
          <a:p>
            <a:r>
              <a:rPr lang="en-CA" sz="2800" dirty="0" smtClean="0"/>
              <a:t>Use non-linear optimization technique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12976"/>
            <a:ext cx="8070853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521966" y="3212976"/>
            <a:ext cx="298506" cy="534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Landmark Points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6175" y="1412776"/>
            <a:ext cx="5768153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386857"/>
            <a:ext cx="8229600" cy="1922463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Landmark points can be thought of as discrete samples from underlying contour</a:t>
            </a:r>
          </a:p>
          <a:p>
            <a:pPr lvl="1"/>
            <a:r>
              <a:rPr lang="en-CA" dirty="0" smtClean="0"/>
              <a:t>Ordered (single continuous contour)</a:t>
            </a:r>
          </a:p>
          <a:p>
            <a:pPr lvl="1"/>
            <a:r>
              <a:rPr lang="en-CA" dirty="0" smtClean="0"/>
              <a:t>Ordered with wrapping (closed contour)</a:t>
            </a:r>
          </a:p>
          <a:p>
            <a:pPr lvl="1"/>
            <a:r>
              <a:rPr lang="en-CA" dirty="0" smtClean="0"/>
              <a:t>More complex organisation (collection of closed and open)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53803"/>
            <a:ext cx="8289588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7979358" y="1772816"/>
            <a:ext cx="913122" cy="56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>
            <a:normAutofit/>
          </a:bodyPr>
          <a:lstStyle/>
          <a:p>
            <a:r>
              <a:rPr lang="en-CA" sz="2400" dirty="0" smtClean="0"/>
              <a:t>To predict a new value of the data using a hidden variable 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endParaRPr lang="en-CA" sz="2400" dirty="0" smtClean="0"/>
          </a:p>
          <a:p>
            <a:pPr>
              <a:buNone/>
            </a:pPr>
            <a:endParaRPr lang="en-CA" sz="2400" dirty="0" smtClean="0"/>
          </a:p>
          <a:p>
            <a:r>
              <a:rPr lang="en-CA" sz="2400" dirty="0" smtClean="0"/>
              <a:t>To compute density</a:t>
            </a:r>
          </a:p>
          <a:p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Cannot be computed in closed from</a:t>
            </a:r>
          </a:p>
          <a:p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753744"/>
            <a:ext cx="5572026" cy="979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GPLVM Shape models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00898"/>
            <a:ext cx="7128792" cy="47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6093296"/>
            <a:ext cx="3653780" cy="27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Articulated Models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556792"/>
            <a:ext cx="77768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Transformations of parts applied one after each other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Known as a kinematic chain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e.g. Foot transform is relative to lower leg, which is relative to upper leg etc.  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One root transformation that describes the position of model relative to camera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Articulated Models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08912" cy="457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5805264"/>
            <a:ext cx="4752528" cy="23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Articulated Models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1880" y="1759456"/>
            <a:ext cx="52565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One possible model for an object part is a quadric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Represents spheres, ellipsoids, cylinders, pairs of planes and others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Make truncated cylinders by clipping with cylinder with pair of planes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 smtClean="0"/>
              <a:t>Projects to conic in the image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28070" r="43860" b="49619"/>
          <a:stretch>
            <a:fillRect/>
          </a:stretch>
        </p:blipFill>
        <p:spPr bwMode="auto">
          <a:xfrm>
            <a:off x="323528" y="1556792"/>
            <a:ext cx="302433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581128"/>
            <a:ext cx="5544616" cy="163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 smtClean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 smtClean="0">
                <a:solidFill>
                  <a:srgbClr val="FF0000"/>
                </a:solidFill>
              </a:rPr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3D </a:t>
            </a:r>
            <a:r>
              <a:rPr lang="en-CA" dirty="0" err="1" smtClean="0"/>
              <a:t>morphable</a:t>
            </a:r>
            <a:r>
              <a:rPr lang="en-CA" dirty="0" smtClean="0"/>
              <a:t> models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095159" cy="362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5301208"/>
            <a:ext cx="5760640" cy="275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3D </a:t>
            </a:r>
            <a:r>
              <a:rPr lang="en-CA" dirty="0" err="1" smtClean="0"/>
              <a:t>morphable</a:t>
            </a:r>
            <a:r>
              <a:rPr lang="en-CA" dirty="0" smtClean="0"/>
              <a:t> models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200800" cy="4817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5949280"/>
            <a:ext cx="409581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3D </a:t>
            </a:r>
            <a:r>
              <a:rPr lang="en-CA" dirty="0" err="1" smtClean="0"/>
              <a:t>morphable</a:t>
            </a:r>
            <a:r>
              <a:rPr lang="en-CA" dirty="0" smtClean="0"/>
              <a:t> models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8692998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5013176"/>
            <a:ext cx="4536504" cy="27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Snakes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 smtClean="0"/>
              <a:t>Provide only weak information:  contour is smooth</a:t>
            </a:r>
          </a:p>
          <a:p>
            <a:r>
              <a:rPr lang="en-CA" sz="2800" dirty="0" smtClean="0"/>
              <a:t>Represent contour as </a:t>
            </a:r>
            <a:r>
              <a:rPr lang="en-CA" sz="28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800" dirty="0" smtClean="0"/>
              <a:t> 2D landmark points</a:t>
            </a:r>
          </a:p>
          <a:p>
            <a:endParaRPr lang="en-CA" sz="2800" dirty="0" smtClean="0"/>
          </a:p>
          <a:p>
            <a:r>
              <a:rPr lang="en-CA" sz="2800" dirty="0" smtClean="0"/>
              <a:t>We will construct terms for </a:t>
            </a:r>
          </a:p>
          <a:p>
            <a:pPr lvl="1"/>
            <a:r>
              <a:rPr lang="en-CA" sz="2400" dirty="0" smtClean="0"/>
              <a:t>The likelihood                     of observing an image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dirty="0" smtClean="0"/>
              <a:t> given landmark points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400" b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 smtClean="0"/>
              <a:t>.   Encourages landmark points to lie on border in the image</a:t>
            </a:r>
          </a:p>
          <a:p>
            <a:pPr lvl="1"/>
            <a:r>
              <a:rPr lang="en-CA" sz="2400" dirty="0" smtClean="0"/>
              <a:t>The prior                    of the landmark point.  Encourages the contours to be smooth.                    </a:t>
            </a:r>
          </a:p>
          <a:p>
            <a:pPr lvl="1"/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708920"/>
            <a:ext cx="2808312" cy="37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9352" y="3678684"/>
            <a:ext cx="12382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4869160"/>
            <a:ext cx="1080120" cy="40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3D body model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9516"/>
            <a:ext cx="8892480" cy="392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5589241"/>
            <a:ext cx="5085581" cy="22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3D body model applications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8515124" cy="455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5877272"/>
            <a:ext cx="5085581" cy="22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412776"/>
            <a:ext cx="75608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Introduced a series of models for shape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Assume different forms of prior knowledge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 smtClean="0"/>
              <a:t>Contour is smooth (snakes)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 smtClean="0"/>
              <a:t>Shape is known, but not position (template)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 smtClean="0"/>
              <a:t>Shape class is known (statistical models)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 smtClean="0"/>
              <a:t>Structure of shape known (articulated model)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Relates to other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 smtClean="0"/>
              <a:t>Based on subspace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 smtClean="0"/>
              <a:t>Tracked using temporal models </a:t>
            </a:r>
            <a:endParaRPr lang="en-C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Snakes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426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5445224"/>
            <a:ext cx="8002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 smtClean="0"/>
              <a:t>Initialise contour and let it evolve until it grabs onto an object </a:t>
            </a:r>
          </a:p>
          <a:p>
            <a:pPr algn="ctr"/>
            <a:r>
              <a:rPr lang="en-CA" sz="2400" dirty="0" smtClean="0"/>
              <a:t>Crawls across the image – hence called snake or active contour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Snake likelihood</a:t>
            </a:r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111" r="1963" b="51236"/>
          <a:stretch>
            <a:fillRect/>
          </a:stretch>
        </p:blipFill>
        <p:spPr bwMode="auto">
          <a:xfrm>
            <a:off x="121196" y="1345208"/>
            <a:ext cx="886288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437112"/>
            <a:ext cx="5112568" cy="108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5517232"/>
            <a:ext cx="84249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/>
              <a:t>Has correct properties (probability high at edges), but flat in regions distant from the contour.  Not good for optimisation.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24837</TotalTime>
  <Words>2743</Words>
  <Application>Microsoft Office PowerPoint</Application>
  <PresentationFormat>On-screen Show (4:3)</PresentationFormat>
  <Paragraphs>568</Paragraphs>
  <Slides>72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Computer vision: models, learning and inference</vt:lpstr>
      <vt:lpstr>Structure</vt:lpstr>
      <vt:lpstr>Motivation: fitting shape model</vt:lpstr>
      <vt:lpstr>What is shape?</vt:lpstr>
      <vt:lpstr>Representing Shape</vt:lpstr>
      <vt:lpstr>Landmark Points</vt:lpstr>
      <vt:lpstr>Snakes</vt:lpstr>
      <vt:lpstr>Snakes</vt:lpstr>
      <vt:lpstr>Snake likelihood</vt:lpstr>
      <vt:lpstr>Snake likelihood (2)</vt:lpstr>
      <vt:lpstr>Prior</vt:lpstr>
      <vt:lpstr>Inference</vt:lpstr>
      <vt:lpstr>Snakes</vt:lpstr>
      <vt:lpstr>Inference</vt:lpstr>
      <vt:lpstr>Relationships between models</vt:lpstr>
      <vt:lpstr>Structure</vt:lpstr>
      <vt:lpstr>Shape template model</vt:lpstr>
      <vt:lpstr>Shape template model</vt:lpstr>
      <vt:lpstr>Inference</vt:lpstr>
      <vt:lpstr>Alternative: Iterative closest points</vt:lpstr>
      <vt:lpstr>Structure</vt:lpstr>
      <vt:lpstr>Statistical shape models  </vt:lpstr>
      <vt:lpstr>Learning</vt:lpstr>
      <vt:lpstr>Generalized Procrustes analysis</vt:lpstr>
      <vt:lpstr>Generalized Procrustes analysis</vt:lpstr>
      <vt:lpstr>Inference</vt:lpstr>
      <vt:lpstr>Face model</vt:lpstr>
      <vt:lpstr>Subspace shape model</vt:lpstr>
      <vt:lpstr>Approximating with subspace</vt:lpstr>
      <vt:lpstr>Subspace shape model</vt:lpstr>
      <vt:lpstr>Probabilistic PCA</vt:lpstr>
      <vt:lpstr>Learning PPCA</vt:lpstr>
      <vt:lpstr>Properties of basis functions</vt:lpstr>
      <vt:lpstr>Learned hand model</vt:lpstr>
      <vt:lpstr>Learned spine model</vt:lpstr>
      <vt:lpstr>Inference</vt:lpstr>
      <vt:lpstr>Inference</vt:lpstr>
      <vt:lpstr>Fitting model</vt:lpstr>
      <vt:lpstr>Structure</vt:lpstr>
      <vt:lpstr>3D shape models</vt:lpstr>
      <vt:lpstr>Structure</vt:lpstr>
      <vt:lpstr>Statistical models for shape and appearance</vt:lpstr>
      <vt:lpstr>Statistical models for shape and appearance</vt:lpstr>
      <vt:lpstr>Statistical models for shape and appearance</vt:lpstr>
      <vt:lpstr>Shape and appearance model</vt:lpstr>
      <vt:lpstr>Warping images</vt:lpstr>
      <vt:lpstr>Learning</vt:lpstr>
      <vt:lpstr>Learning</vt:lpstr>
      <vt:lpstr>Inference</vt:lpstr>
      <vt:lpstr>Inference</vt:lpstr>
      <vt:lpstr>Statistical models for shape and appearance</vt:lpstr>
      <vt:lpstr>Structure</vt:lpstr>
      <vt:lpstr>Non-linear models</vt:lpstr>
      <vt:lpstr>PPCA as regression</vt:lpstr>
      <vt:lpstr>PPCA as regression</vt:lpstr>
      <vt:lpstr>Gaussian process latent variable model </vt:lpstr>
      <vt:lpstr>GPLVM as regression</vt:lpstr>
      <vt:lpstr>Learning</vt:lpstr>
      <vt:lpstr>Learning</vt:lpstr>
      <vt:lpstr>Inference</vt:lpstr>
      <vt:lpstr>GPLVM Shape models</vt:lpstr>
      <vt:lpstr>Structure</vt:lpstr>
      <vt:lpstr>Articulated Models</vt:lpstr>
      <vt:lpstr>Articulated Models</vt:lpstr>
      <vt:lpstr>Articulated Models</vt:lpstr>
      <vt:lpstr>Structure</vt:lpstr>
      <vt:lpstr>3D morphable models</vt:lpstr>
      <vt:lpstr>3D morphable models</vt:lpstr>
      <vt:lpstr>3D morphable models</vt:lpstr>
      <vt:lpstr>3D body model</vt:lpstr>
      <vt:lpstr>3D body model applications</vt:lpstr>
      <vt:lpstr>Conclusions</vt:lpstr>
    </vt:vector>
  </TitlesOfParts>
  <Company>UCL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182</cp:revision>
  <dcterms:created xsi:type="dcterms:W3CDTF">2011-06-01T16:56:42Z</dcterms:created>
  <dcterms:modified xsi:type="dcterms:W3CDTF">2012-12-07T12:41:07Z</dcterms:modified>
</cp:coreProperties>
</file>